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284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672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27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856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34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94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8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20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67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7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422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60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812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1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296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55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17DD-68F0-4EFA-AA37-3260947D1FB6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6E72C7-120B-4F20-B890-F507C0A9AC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332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kanoe_bez_vesiel.mp4" TargetMode="External"/><Relationship Id="rId2" Type="http://schemas.openxmlformats.org/officeDocument/2006/relationships/hyperlink" Target="https://www.youtube.com/watch?v=jlvmQzoossI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 </a:t>
            </a:r>
            <a:r>
              <a:rPr lang="sk-SK" b="1" dirty="0"/>
              <a:t>1. </a:t>
            </a:r>
            <a:r>
              <a:rPr lang="sk-SK" b="1" dirty="0" err="1"/>
              <a:t>Invent</a:t>
            </a:r>
            <a:r>
              <a:rPr lang="sk-SK" b="1" dirty="0"/>
              <a:t> </a:t>
            </a:r>
            <a:r>
              <a:rPr lang="sk-SK" b="1" dirty="0" err="1"/>
              <a:t>Yourself</a:t>
            </a:r>
            <a:r>
              <a:rPr lang="sk-SK" b="1" dirty="0"/>
              <a:t>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600" dirty="0"/>
              <a:t>František Kundracik</a:t>
            </a:r>
          </a:p>
          <a:p>
            <a:r>
              <a:rPr lang="en-GB" sz="1600" dirty="0"/>
              <a:t>Department of Experimental Physics</a:t>
            </a:r>
          </a:p>
          <a:p>
            <a:r>
              <a:rPr lang="en-GB" sz="1600" dirty="0"/>
              <a:t>Faculty of Mathematics, Physics and Informatics</a:t>
            </a:r>
          </a:p>
          <a:p>
            <a:r>
              <a:rPr lang="en-GB" sz="1600" dirty="0"/>
              <a:t>Comenius University, Bratislava, Slovakia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6004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Optimi</a:t>
            </a:r>
            <a:r>
              <a:rPr lang="sk-SK" dirty="0" smtClean="0"/>
              <a:t>z</a:t>
            </a:r>
            <a:r>
              <a:rPr lang="en-US" dirty="0" err="1" smtClean="0"/>
              <a:t>ing</a:t>
            </a:r>
            <a:r>
              <a:rPr lang="en-US" dirty="0" smtClean="0"/>
              <a:t> the model based on the motivation video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9612947" cy="4299592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sk-SK" sz="2400" dirty="0" err="1" smtClean="0"/>
              <a:t>Vertical</a:t>
            </a:r>
            <a:r>
              <a:rPr lang="sk-SK" sz="2400" dirty="0" smtClean="0"/>
              <a:t> </a:t>
            </a:r>
            <a:r>
              <a:rPr lang="sk-SK" sz="2400" dirty="0" err="1" smtClean="0"/>
              <a:t>oscillations</a:t>
            </a:r>
            <a:r>
              <a:rPr lang="sk-SK" sz="2400" dirty="0" smtClean="0"/>
              <a:t> </a:t>
            </a:r>
            <a:r>
              <a:rPr lang="sk-SK" sz="2400" dirty="0" err="1" smtClean="0"/>
              <a:t>can</a:t>
            </a:r>
            <a:r>
              <a:rPr lang="sk-SK" sz="2400" dirty="0" smtClean="0"/>
              <a:t> </a:t>
            </a:r>
            <a:r>
              <a:rPr lang="sk-SK" sz="2400" dirty="0" err="1" smtClean="0"/>
              <a:t>be</a:t>
            </a:r>
            <a:r>
              <a:rPr lang="sk-SK" sz="2400" dirty="0" smtClean="0"/>
              <a:t> </a:t>
            </a:r>
            <a:r>
              <a:rPr lang="sk-SK" sz="2400" dirty="0" err="1" smtClean="0"/>
              <a:t>changed</a:t>
            </a:r>
            <a:r>
              <a:rPr lang="sk-SK" sz="2400" dirty="0" smtClean="0"/>
              <a:t> to </a:t>
            </a:r>
            <a:r>
              <a:rPr lang="sk-SK" sz="2400" dirty="0" err="1" smtClean="0"/>
              <a:t>synchronized</a:t>
            </a:r>
            <a:r>
              <a:rPr lang="sk-SK" sz="2400" dirty="0" smtClean="0"/>
              <a:t> </a:t>
            </a:r>
            <a:r>
              <a:rPr lang="sk-SK" sz="2400" dirty="0" err="1" smtClean="0"/>
              <a:t>circular</a:t>
            </a:r>
            <a:r>
              <a:rPr lang="sk-SK" sz="2400" dirty="0" smtClean="0"/>
              <a:t> </a:t>
            </a:r>
            <a:r>
              <a:rPr lang="sk-SK" sz="2400" dirty="0" err="1" smtClean="0"/>
              <a:t>motion</a:t>
            </a:r>
            <a:r>
              <a:rPr lang="sk-SK" sz="2400" dirty="0" smtClean="0"/>
              <a:t> of </a:t>
            </a:r>
            <a:r>
              <a:rPr lang="sk-SK" sz="2400" dirty="0" err="1" smtClean="0"/>
              <a:t>weights</a:t>
            </a:r>
            <a:endParaRPr lang="sk-SK" sz="2400" dirty="0" smtClean="0"/>
          </a:p>
          <a:p>
            <a:r>
              <a:rPr lang="sk-SK" sz="2400" dirty="0" err="1" smtClean="0"/>
              <a:t>Parameters</a:t>
            </a:r>
            <a:r>
              <a:rPr lang="sk-SK" sz="2400" dirty="0" smtClean="0"/>
              <a:t>: </a:t>
            </a:r>
            <a:r>
              <a:rPr lang="sk-SK" sz="2400" dirty="0" err="1" smtClean="0"/>
              <a:t>mass</a:t>
            </a:r>
            <a:r>
              <a:rPr lang="sk-SK" sz="2400" dirty="0" smtClean="0"/>
              <a:t>, </a:t>
            </a:r>
            <a:r>
              <a:rPr lang="sk-SK" sz="2400" dirty="0" err="1" smtClean="0"/>
              <a:t>radius</a:t>
            </a:r>
            <a:r>
              <a:rPr lang="sk-SK" sz="2400" dirty="0" smtClean="0"/>
              <a:t>, </a:t>
            </a:r>
            <a:r>
              <a:rPr lang="sk-SK" sz="2400" dirty="0" err="1" smtClean="0"/>
              <a:t>frequency</a:t>
            </a:r>
            <a:r>
              <a:rPr lang="sk-SK" sz="2400" dirty="0" smtClean="0"/>
              <a:t>, </a:t>
            </a:r>
            <a:r>
              <a:rPr lang="sk-SK" sz="2400" dirty="0" err="1" smtClean="0"/>
              <a:t>they</a:t>
            </a:r>
            <a:r>
              <a:rPr lang="sk-SK" sz="2400" dirty="0" smtClean="0"/>
              <a:t> </a:t>
            </a:r>
            <a:r>
              <a:rPr lang="sk-SK" sz="2400" dirty="0" err="1" smtClean="0"/>
              <a:t>can</a:t>
            </a:r>
            <a:r>
              <a:rPr lang="sk-SK" sz="2400" dirty="0" smtClean="0"/>
              <a:t> change</a:t>
            </a:r>
            <a:endParaRPr lang="sk-SK" sz="2400" dirty="0"/>
          </a:p>
          <a:p>
            <a:pPr lvl="1"/>
            <a:r>
              <a:rPr lang="sk-SK" sz="2200" dirty="0" err="1" smtClean="0"/>
              <a:t>Depth</a:t>
            </a:r>
            <a:r>
              <a:rPr lang="sk-SK" sz="2200" dirty="0" smtClean="0"/>
              <a:t> of </a:t>
            </a:r>
            <a:r>
              <a:rPr lang="sk-SK" sz="2200" dirty="0" err="1" smtClean="0"/>
              <a:t>immersion</a:t>
            </a:r>
            <a:endParaRPr lang="sk-SK" sz="2200" dirty="0" smtClean="0"/>
          </a:p>
          <a:p>
            <a:pPr lvl="1"/>
            <a:r>
              <a:rPr lang="sk-SK" sz="2200" dirty="0" err="1" smtClean="0"/>
              <a:t>Frequency</a:t>
            </a:r>
            <a:r>
              <a:rPr lang="sk-SK" sz="2200" dirty="0" smtClean="0"/>
              <a:t> of </a:t>
            </a:r>
            <a:r>
              <a:rPr lang="sk-SK" sz="2200" dirty="0" err="1" smtClean="0"/>
              <a:t>wobbling</a:t>
            </a:r>
            <a:endParaRPr lang="sk-SK" sz="2200" dirty="0" smtClean="0"/>
          </a:p>
          <a:p>
            <a:endParaRPr lang="sk-S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051" y="4389120"/>
            <a:ext cx="7281949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based on the motivation video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9612947" cy="429959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Parameter: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same</a:t>
            </a:r>
            <a:r>
              <a:rPr lang="sk-SK" sz="2400" dirty="0" smtClean="0"/>
              <a:t>/</a:t>
            </a:r>
            <a:r>
              <a:rPr lang="sk-SK" sz="2400" dirty="0" err="1" smtClean="0"/>
              <a:t>opposite</a:t>
            </a:r>
            <a:r>
              <a:rPr lang="sk-SK" sz="2400" dirty="0" smtClean="0"/>
              <a:t> </a:t>
            </a:r>
            <a:r>
              <a:rPr lang="sk-SK" sz="2400" dirty="0" err="1" smtClean="0"/>
              <a:t>direction</a:t>
            </a:r>
            <a:r>
              <a:rPr lang="sk-SK" sz="2400" dirty="0" smtClean="0"/>
              <a:t> of </a:t>
            </a:r>
            <a:r>
              <a:rPr lang="sk-SK" sz="2400" dirty="0" err="1" smtClean="0"/>
              <a:t>rotation</a:t>
            </a:r>
            <a:endParaRPr lang="en-GB" sz="2400" dirty="0" smtClean="0"/>
          </a:p>
          <a:p>
            <a:pPr lvl="1"/>
            <a:r>
              <a:rPr lang="sk-SK" sz="2200" dirty="0" smtClean="0"/>
              <a:t>H</a:t>
            </a:r>
            <a:r>
              <a:rPr lang="en-US" sz="2200" dirty="0" err="1" smtClean="0"/>
              <a:t>orizontal</a:t>
            </a:r>
            <a:r>
              <a:rPr lang="en-US" sz="2200" dirty="0" smtClean="0"/>
              <a:t> </a:t>
            </a:r>
            <a:r>
              <a:rPr lang="en-US" sz="2200" dirty="0"/>
              <a:t>oscillations are </a:t>
            </a:r>
            <a:r>
              <a:rPr lang="en-US" sz="2200" dirty="0" smtClean="0"/>
              <a:t>canceled/amplified</a:t>
            </a:r>
            <a:endParaRPr lang="sk-SK" sz="2200" dirty="0" smtClean="0"/>
          </a:p>
          <a:p>
            <a:r>
              <a:rPr lang="sk-SK" sz="2400" dirty="0" smtClean="0"/>
              <a:t>Parameter: </a:t>
            </a:r>
            <a:r>
              <a:rPr lang="sk-SK" sz="2400" dirty="0" err="1" smtClean="0"/>
              <a:t>phase</a:t>
            </a:r>
            <a:r>
              <a:rPr lang="sk-SK" sz="2400" dirty="0" smtClean="0"/>
              <a:t> </a:t>
            </a:r>
            <a:r>
              <a:rPr lang="sk-SK" sz="2400" dirty="0" err="1" smtClean="0"/>
              <a:t>shift</a:t>
            </a:r>
            <a:r>
              <a:rPr lang="sk-SK" sz="2400" dirty="0" smtClean="0"/>
              <a:t> </a:t>
            </a:r>
            <a:r>
              <a:rPr lang="sk-SK" sz="2400" dirty="0" err="1" smtClean="0"/>
              <a:t>between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weights</a:t>
            </a:r>
            <a:endParaRPr lang="sk-SK" sz="2400" dirty="0" smtClean="0"/>
          </a:p>
          <a:p>
            <a:pPr lvl="1"/>
            <a:r>
              <a:rPr lang="sk-SK" sz="2200" dirty="0" err="1" smtClean="0"/>
              <a:t>Water</a:t>
            </a:r>
            <a:r>
              <a:rPr lang="sk-SK" sz="2200" dirty="0" smtClean="0"/>
              <a:t> </a:t>
            </a:r>
            <a:r>
              <a:rPr lang="sk-SK" sz="2200" dirty="0" err="1" smtClean="0"/>
              <a:t>flow</a:t>
            </a:r>
            <a:r>
              <a:rPr lang="sk-SK" sz="2200" dirty="0" smtClean="0"/>
              <a:t> </a:t>
            </a:r>
            <a:r>
              <a:rPr lang="sk-SK" sz="2200" dirty="0" err="1" smtClean="0"/>
              <a:t>can</a:t>
            </a:r>
            <a:r>
              <a:rPr lang="sk-SK" sz="2200" dirty="0" smtClean="0"/>
              <a:t> </a:t>
            </a:r>
            <a:r>
              <a:rPr lang="sk-SK" sz="2200" dirty="0" err="1" smtClean="0"/>
              <a:t>be</a:t>
            </a:r>
            <a:r>
              <a:rPr lang="sk-SK" sz="2200" dirty="0" smtClean="0"/>
              <a:t> </a:t>
            </a:r>
            <a:r>
              <a:rPr lang="sk-SK" sz="2200" dirty="0" err="1" smtClean="0"/>
              <a:t>influenced</a:t>
            </a:r>
            <a:endParaRPr lang="sk-SK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240" y="3403714"/>
            <a:ext cx="5440680" cy="3375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995" y="3541037"/>
            <a:ext cx="5506560" cy="32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based on the motivation video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9612947" cy="4299592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Optimizing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shape</a:t>
            </a:r>
            <a:r>
              <a:rPr lang="sk-SK" sz="2400" dirty="0" smtClean="0"/>
              <a:t> of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boat</a:t>
            </a:r>
            <a:endParaRPr lang="sk-SK" sz="2400" dirty="0" smtClean="0"/>
          </a:p>
          <a:p>
            <a:pPr lvl="1"/>
            <a:r>
              <a:rPr lang="sk-SK" sz="2000" dirty="0" err="1" smtClean="0"/>
              <a:t>Side-stops</a:t>
            </a:r>
            <a:r>
              <a:rPr lang="sk-SK" sz="2000" dirty="0" smtClean="0"/>
              <a:t> </a:t>
            </a:r>
            <a:r>
              <a:rPr lang="sk-SK" sz="2000" dirty="0" err="1" smtClean="0"/>
              <a:t>can</a:t>
            </a:r>
            <a:r>
              <a:rPr lang="sk-SK" sz="2000" dirty="0" smtClean="0"/>
              <a:t> </a:t>
            </a:r>
            <a:r>
              <a:rPr lang="sk-SK" sz="2000" dirty="0" err="1" smtClean="0"/>
              <a:t>prevent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off-axis</a:t>
            </a:r>
            <a:r>
              <a:rPr lang="sk-SK" sz="2000" dirty="0" smtClean="0"/>
              <a:t> </a:t>
            </a:r>
            <a:r>
              <a:rPr lang="sk-SK" sz="2000" dirty="0" err="1" smtClean="0"/>
              <a:t>flow</a:t>
            </a:r>
            <a:r>
              <a:rPr lang="sk-SK" sz="2000" dirty="0" smtClean="0"/>
              <a:t> of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water</a:t>
            </a:r>
            <a:endParaRPr lang="sk-S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0" y="3171825"/>
            <a:ext cx="912685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based on the motivation video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9612947" cy="4299592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Optimizing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frequency</a:t>
            </a:r>
            <a:endParaRPr lang="sk-SK" sz="2400" dirty="0" smtClean="0"/>
          </a:p>
          <a:p>
            <a:pPr lvl="1"/>
            <a:r>
              <a:rPr lang="sk-SK" sz="2000" dirty="0" err="1" smtClean="0"/>
              <a:t>Interaction</a:t>
            </a:r>
            <a:r>
              <a:rPr lang="sk-SK" sz="2000" dirty="0" smtClean="0"/>
              <a:t> </a:t>
            </a:r>
            <a:r>
              <a:rPr lang="sk-SK" sz="2000" dirty="0" err="1" smtClean="0"/>
              <a:t>boat-waves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</a:t>
            </a:r>
            <a:r>
              <a:rPr lang="sk-SK" sz="2000" dirty="0" err="1" smtClean="0"/>
              <a:t>influenced</a:t>
            </a:r>
            <a:endParaRPr lang="sk-SK" sz="2000" dirty="0" smtClean="0"/>
          </a:p>
          <a:p>
            <a:r>
              <a:rPr lang="sk-SK" sz="2200" dirty="0" err="1" smtClean="0"/>
              <a:t>Gravity</a:t>
            </a:r>
            <a:r>
              <a:rPr lang="sk-SK" sz="2200" dirty="0" smtClean="0"/>
              <a:t> </a:t>
            </a:r>
            <a:r>
              <a:rPr lang="sk-SK" sz="2200" dirty="0" err="1" smtClean="0"/>
              <a:t>waves</a:t>
            </a:r>
            <a:r>
              <a:rPr lang="sk-SK" sz="2200" dirty="0" smtClean="0"/>
              <a:t> on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water</a:t>
            </a:r>
            <a:endParaRPr lang="sk-SK" sz="2200" dirty="0" smtClean="0"/>
          </a:p>
          <a:p>
            <a:pPr lvl="1"/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main</a:t>
            </a:r>
            <a:r>
              <a:rPr lang="sk-SK" sz="2000" dirty="0" smtClean="0"/>
              <a:t> </a:t>
            </a:r>
            <a:r>
              <a:rPr lang="sk-SK" sz="2000" dirty="0" err="1" smtClean="0"/>
              <a:t>force</a:t>
            </a:r>
            <a:r>
              <a:rPr lang="sk-SK" sz="2000" dirty="0" smtClean="0"/>
              <a:t> </a:t>
            </a:r>
            <a:r>
              <a:rPr lang="sk-SK" sz="2000" dirty="0" err="1" smtClean="0"/>
              <a:t>returning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water</a:t>
            </a:r>
            <a:r>
              <a:rPr lang="sk-SK" sz="2000" dirty="0" smtClean="0"/>
              <a:t> level to </a:t>
            </a:r>
            <a:r>
              <a:rPr lang="sk-SK" sz="2000" dirty="0" err="1" smtClean="0"/>
              <a:t>equilibrium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</a:t>
            </a:r>
            <a:r>
              <a:rPr lang="sk-SK" sz="2000" dirty="0" err="1" smtClean="0"/>
              <a:t>gravity</a:t>
            </a:r>
            <a:endParaRPr lang="sk-SK" sz="2000" dirty="0" smtClean="0"/>
          </a:p>
          <a:p>
            <a:pPr lvl="1"/>
            <a:r>
              <a:rPr lang="sk-SK" sz="2000" dirty="0" err="1" smtClean="0"/>
              <a:t>Consult</a:t>
            </a:r>
            <a:r>
              <a:rPr lang="sk-SK" sz="2000" dirty="0" smtClean="0"/>
              <a:t> </a:t>
            </a:r>
            <a:r>
              <a:rPr lang="sk-SK" sz="2000" dirty="0" err="1"/>
              <a:t>W</a:t>
            </a:r>
            <a:r>
              <a:rPr lang="sk-SK" sz="2000" dirty="0" err="1" smtClean="0"/>
              <a:t>ikipedia</a:t>
            </a:r>
            <a:r>
              <a:rPr lang="sk-SK" sz="2000" dirty="0" smtClean="0"/>
              <a:t> and </a:t>
            </a:r>
            <a:r>
              <a:rPr lang="sk-SK" sz="2000" dirty="0" err="1" smtClean="0"/>
              <a:t>references</a:t>
            </a:r>
            <a:r>
              <a:rPr lang="sk-SK" sz="2000" dirty="0" smtClean="0"/>
              <a:t> </a:t>
            </a:r>
            <a:r>
              <a:rPr lang="sk-SK" sz="2000" dirty="0" err="1" smtClean="0"/>
              <a:t>therein</a:t>
            </a:r>
            <a:r>
              <a:rPr lang="sk-SK" sz="2000" dirty="0" smtClean="0"/>
              <a:t> </a:t>
            </a:r>
            <a:r>
              <a:rPr lang="sk-SK" sz="2000" dirty="0" err="1" smtClean="0"/>
              <a:t>for</a:t>
            </a:r>
            <a:r>
              <a:rPr lang="sk-SK" sz="2000" dirty="0" smtClean="0"/>
              <a:t> more </a:t>
            </a:r>
            <a:r>
              <a:rPr lang="sk-SK" sz="2000" dirty="0" err="1" smtClean="0"/>
              <a:t>information</a:t>
            </a:r>
            <a:endParaRPr lang="sk-SK" sz="2000" dirty="0"/>
          </a:p>
        </p:txBody>
      </p:sp>
      <p:pic>
        <p:nvPicPr>
          <p:cNvPr id="1028" name="Picture 4" descr="What is a swell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5815" y="4023360"/>
            <a:ext cx="8783296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Gravity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waves</a:t>
            </a:r>
            <a:r>
              <a:rPr lang="sk-SK" dirty="0" smtClean="0">
                <a:solidFill>
                  <a:schemeClr val="tx1"/>
                </a:solidFill>
              </a:rPr>
              <a:t> on </a:t>
            </a:r>
            <a:r>
              <a:rPr lang="sk-SK" dirty="0" err="1" smtClean="0">
                <a:solidFill>
                  <a:schemeClr val="tx1"/>
                </a:solidFill>
              </a:rPr>
              <a:t>water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9612947" cy="4299592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Phase</a:t>
            </a:r>
            <a:r>
              <a:rPr lang="sk-SK" sz="2000" dirty="0" smtClean="0"/>
              <a:t> </a:t>
            </a:r>
            <a:r>
              <a:rPr lang="sk-SK" sz="2000" dirty="0" err="1" smtClean="0"/>
              <a:t>velocity</a:t>
            </a:r>
            <a:r>
              <a:rPr lang="sk-SK" sz="2000" dirty="0" smtClean="0"/>
              <a:t>: 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r>
              <a:rPr lang="sk-SK" sz="2000" dirty="0" smtClean="0"/>
              <a:t>g – </a:t>
            </a:r>
            <a:r>
              <a:rPr lang="sk-SK" sz="2000" dirty="0" err="1" smtClean="0"/>
              <a:t>gravitational</a:t>
            </a:r>
            <a:r>
              <a:rPr lang="sk-SK" sz="2000" dirty="0" smtClean="0"/>
              <a:t> </a:t>
            </a:r>
            <a:r>
              <a:rPr lang="sk-SK" sz="2000" dirty="0" err="1" smtClean="0"/>
              <a:t>acceleration</a:t>
            </a:r>
            <a:endParaRPr lang="sk-SK" sz="2000" dirty="0" smtClean="0"/>
          </a:p>
          <a:p>
            <a:r>
              <a:rPr lang="sk-SK" sz="2000" dirty="0" smtClean="0"/>
              <a:t>λ – </a:t>
            </a:r>
            <a:r>
              <a:rPr lang="sk-SK" sz="2000" dirty="0" err="1" smtClean="0"/>
              <a:t>wavelength</a:t>
            </a:r>
            <a:r>
              <a:rPr lang="sk-SK" sz="2000" dirty="0" smtClean="0"/>
              <a:t>, k=2</a:t>
            </a:r>
            <a:r>
              <a:rPr lang="el-GR" sz="2000" dirty="0" smtClean="0"/>
              <a:t>π</a:t>
            </a:r>
            <a:r>
              <a:rPr lang="sk-SK" sz="2000" dirty="0" smtClean="0"/>
              <a:t>/λ</a:t>
            </a:r>
          </a:p>
          <a:p>
            <a:r>
              <a:rPr lang="sk-SK" sz="2000" dirty="0" err="1" smtClean="0"/>
              <a:t>Wavelength</a:t>
            </a:r>
            <a:r>
              <a:rPr lang="sk-SK" sz="2000" dirty="0" smtClean="0"/>
              <a:t> </a:t>
            </a:r>
            <a:r>
              <a:rPr lang="sk-SK" sz="2000" dirty="0" err="1" smtClean="0"/>
              <a:t>vs</a:t>
            </a:r>
            <a:r>
              <a:rPr lang="sk-SK" sz="2000" dirty="0" smtClean="0"/>
              <a:t>. </a:t>
            </a:r>
            <a:r>
              <a:rPr lang="sk-SK" sz="2000" dirty="0" err="1" smtClean="0"/>
              <a:t>Frequency</a:t>
            </a:r>
            <a:endParaRPr lang="sk-SK" sz="2000" dirty="0"/>
          </a:p>
        </p:txBody>
      </p:sp>
      <p:pic>
        <p:nvPicPr>
          <p:cNvPr id="1026" name="Picture 2" descr="How Surfing Works | Waves, Water waves, Gravity wav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3"/>
          <a:stretch/>
        </p:blipFill>
        <p:spPr bwMode="auto">
          <a:xfrm>
            <a:off x="6836410" y="2971800"/>
            <a:ext cx="5267960" cy="377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28950" y="2153434"/>
                <a:ext cx="2788920" cy="909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0" y="2153434"/>
                <a:ext cx="2788920" cy="9093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760" y="4861086"/>
                <a:ext cx="2788920" cy="527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sk-SK" sz="20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760" y="4861086"/>
                <a:ext cx="2788920" cy="5275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47570" y="5715412"/>
                <a:ext cx="2788920" cy="596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70" y="5715412"/>
                <a:ext cx="2788920" cy="5968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3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Optimizing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the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shape</a:t>
            </a:r>
            <a:r>
              <a:rPr lang="sk-SK" dirty="0" smtClean="0">
                <a:solidFill>
                  <a:schemeClr val="tx1"/>
                </a:solidFill>
              </a:rPr>
              <a:t> of </a:t>
            </a:r>
            <a:r>
              <a:rPr lang="sk-SK" dirty="0" err="1" smtClean="0">
                <a:solidFill>
                  <a:schemeClr val="tx1"/>
                </a:solidFill>
              </a:rPr>
              <a:t>the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boat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9612947" cy="4299592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Wavelength</a:t>
            </a:r>
            <a:r>
              <a:rPr lang="sk-SK" sz="2000" dirty="0" smtClean="0"/>
              <a:t> of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waves</a:t>
            </a:r>
            <a:r>
              <a:rPr lang="sk-SK" sz="2000" dirty="0" smtClean="0"/>
              <a:t> </a:t>
            </a:r>
            <a:r>
              <a:rPr lang="sk-SK" sz="2000" dirty="0" err="1" smtClean="0"/>
              <a:t>produced</a:t>
            </a:r>
            <a:r>
              <a:rPr lang="sk-SK" sz="2000" dirty="0" smtClean="0"/>
              <a:t> by a </a:t>
            </a:r>
            <a:r>
              <a:rPr lang="sk-SK" sz="2000" dirty="0" err="1" smtClean="0"/>
              <a:t>boat</a:t>
            </a:r>
            <a:r>
              <a:rPr lang="sk-SK" sz="2000" dirty="0" smtClean="0"/>
              <a:t> </a:t>
            </a:r>
            <a:r>
              <a:rPr lang="sk-SK" sz="2000" dirty="0" err="1" smtClean="0"/>
              <a:t>oscillating</a:t>
            </a:r>
            <a:r>
              <a:rPr lang="sk-SK" sz="2000" dirty="0" smtClean="0"/>
              <a:t> </a:t>
            </a:r>
            <a:r>
              <a:rPr lang="sk-SK" sz="2000" dirty="0" err="1" smtClean="0"/>
              <a:t>with</a:t>
            </a:r>
            <a:r>
              <a:rPr lang="sk-SK" sz="2000" dirty="0" smtClean="0"/>
              <a:t> </a:t>
            </a:r>
            <a:r>
              <a:rPr lang="sk-SK" sz="2000" dirty="0" err="1" smtClean="0"/>
              <a:t>angular</a:t>
            </a:r>
            <a:r>
              <a:rPr lang="sk-SK" sz="2000" dirty="0" smtClean="0"/>
              <a:t> </a:t>
            </a:r>
            <a:r>
              <a:rPr lang="sk-SK" sz="2000" dirty="0" err="1" smtClean="0"/>
              <a:t>frequency</a:t>
            </a:r>
            <a:r>
              <a:rPr lang="sk-SK" sz="2000" dirty="0" smtClean="0"/>
              <a:t> </a:t>
            </a:r>
            <a:r>
              <a:rPr lang="el-GR" sz="2000" dirty="0" smtClean="0"/>
              <a:t>ω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:</a:t>
            </a:r>
          </a:p>
          <a:p>
            <a:endParaRPr lang="sk-SK" sz="2000" dirty="0"/>
          </a:p>
          <a:p>
            <a:endParaRPr lang="sk-SK" sz="2000" dirty="0" smtClean="0"/>
          </a:p>
          <a:p>
            <a:r>
              <a:rPr lang="sk-SK" sz="2000" dirty="0" err="1" smtClean="0"/>
              <a:t>What</a:t>
            </a:r>
            <a:r>
              <a:rPr lang="sk-SK" sz="2000" dirty="0" smtClean="0"/>
              <a:t> </a:t>
            </a:r>
            <a:r>
              <a:rPr lang="sk-SK" sz="2000" dirty="0" err="1" smtClean="0"/>
              <a:t>happens</a:t>
            </a:r>
            <a:r>
              <a:rPr lang="sk-SK" sz="2000" dirty="0" smtClean="0"/>
              <a:t> </a:t>
            </a:r>
            <a:r>
              <a:rPr lang="sk-SK" sz="2000" dirty="0" err="1" smtClean="0"/>
              <a:t>if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wavelenth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</a:t>
            </a:r>
            <a:r>
              <a:rPr lang="sk-SK" sz="2000" dirty="0" err="1" smtClean="0"/>
              <a:t>comparable</a:t>
            </a:r>
            <a:r>
              <a:rPr lang="sk-SK" sz="2000" dirty="0" smtClean="0"/>
              <a:t> </a:t>
            </a:r>
            <a:r>
              <a:rPr lang="sk-SK" sz="2000" dirty="0" err="1" smtClean="0"/>
              <a:t>with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length</a:t>
            </a:r>
            <a:r>
              <a:rPr lang="sk-SK" sz="2000" dirty="0" smtClean="0"/>
              <a:t> of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boat</a:t>
            </a:r>
            <a:r>
              <a:rPr lang="sk-SK" sz="2000" dirty="0" smtClean="0"/>
              <a:t>?</a:t>
            </a:r>
          </a:p>
          <a:p>
            <a:pPr lvl="1"/>
            <a:r>
              <a:rPr lang="sk-SK" dirty="0" err="1" smtClean="0"/>
              <a:t>Faster</a:t>
            </a:r>
            <a:r>
              <a:rPr lang="sk-SK" dirty="0" smtClean="0"/>
              <a:t> </a:t>
            </a:r>
            <a:r>
              <a:rPr lang="sk-SK" dirty="0" err="1" smtClean="0"/>
              <a:t>motion</a:t>
            </a:r>
            <a:r>
              <a:rPr lang="sk-SK" dirty="0" smtClean="0"/>
              <a:t>?</a:t>
            </a:r>
          </a:p>
          <a:p>
            <a:pPr lvl="1"/>
            <a:r>
              <a:rPr lang="sk-SK" dirty="0" err="1" smtClean="0"/>
              <a:t>Slower</a:t>
            </a:r>
            <a:r>
              <a:rPr lang="sk-SK" dirty="0" smtClean="0"/>
              <a:t> </a:t>
            </a:r>
            <a:r>
              <a:rPr lang="sk-SK" dirty="0" err="1" smtClean="0"/>
              <a:t>motion</a:t>
            </a:r>
            <a:r>
              <a:rPr lang="sk-SK" dirty="0" smtClean="0"/>
              <a:t>?</a:t>
            </a:r>
          </a:p>
          <a:p>
            <a:endParaRPr lang="sk-SK" sz="2000" dirty="0" smtClean="0"/>
          </a:p>
          <a:p>
            <a:endParaRPr lang="sk-S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4280" y="2511460"/>
                <a:ext cx="2788920" cy="596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280" y="2511460"/>
                <a:ext cx="2788920" cy="5968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675" y="4183379"/>
            <a:ext cx="4646295" cy="23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Finding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your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own</a:t>
            </a:r>
            <a:r>
              <a:rPr lang="sk-SK" dirty="0" smtClean="0">
                <a:solidFill>
                  <a:schemeClr val="tx1"/>
                </a:solidFill>
              </a:rPr>
              <a:t> design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9612947" cy="4299592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Try</a:t>
            </a:r>
            <a:r>
              <a:rPr lang="sk-SK" sz="2000" dirty="0" smtClean="0"/>
              <a:t> to </a:t>
            </a:r>
            <a:r>
              <a:rPr lang="sk-SK" sz="2000" dirty="0" err="1" smtClean="0"/>
              <a:t>find</a:t>
            </a:r>
            <a:r>
              <a:rPr lang="sk-SK" sz="2000" dirty="0" smtClean="0"/>
              <a:t> </a:t>
            </a:r>
            <a:r>
              <a:rPr lang="sk-SK" sz="2000" dirty="0" err="1" smtClean="0"/>
              <a:t>another</a:t>
            </a:r>
            <a:r>
              <a:rPr lang="sk-SK" sz="2000" dirty="0" smtClean="0"/>
              <a:t> </a:t>
            </a:r>
            <a:r>
              <a:rPr lang="sk-SK" sz="2000" dirty="0" err="1" smtClean="0"/>
              <a:t>principles</a:t>
            </a:r>
            <a:endParaRPr lang="sk-SK" sz="2000" dirty="0" smtClean="0"/>
          </a:p>
          <a:p>
            <a:r>
              <a:rPr lang="sk-SK" sz="2000" dirty="0" smtClean="0"/>
              <a:t>Don </a:t>
            </a:r>
            <a:r>
              <a:rPr lang="sk-SK" sz="2000" dirty="0" err="1" smtClean="0"/>
              <a:t>forget</a:t>
            </a:r>
            <a:r>
              <a:rPr lang="sk-SK" sz="2000" dirty="0" smtClean="0"/>
              <a:t>, </a:t>
            </a:r>
            <a:r>
              <a:rPr lang="sk-SK" sz="2000" dirty="0" err="1" smtClean="0"/>
              <a:t>that</a:t>
            </a:r>
            <a:r>
              <a:rPr lang="sk-SK" sz="2000" dirty="0" smtClean="0"/>
              <a:t> </a:t>
            </a:r>
            <a:r>
              <a:rPr lang="sk-SK" sz="2000" dirty="0" err="1" smtClean="0"/>
              <a:t>boat</a:t>
            </a:r>
            <a:r>
              <a:rPr lang="sk-SK" sz="2000" dirty="0" smtClean="0"/>
              <a:t> „</a:t>
            </a:r>
            <a:r>
              <a:rPr lang="en-US" sz="2000" dirty="0" smtClean="0"/>
              <a:t>interacts </a:t>
            </a:r>
            <a:r>
              <a:rPr lang="en-US" sz="2000" dirty="0"/>
              <a:t>with the environment (air, water) through its stiff hull. </a:t>
            </a:r>
            <a:r>
              <a:rPr lang="sk-SK" sz="2000" dirty="0" smtClean="0"/>
              <a:t>“</a:t>
            </a:r>
          </a:p>
          <a:p>
            <a:r>
              <a:rPr lang="sk-SK" sz="2000" dirty="0" err="1" smtClean="0"/>
              <a:t>Whole</a:t>
            </a:r>
            <a:r>
              <a:rPr lang="sk-SK" sz="2000" dirty="0" smtClean="0"/>
              <a:t> </a:t>
            </a:r>
            <a:r>
              <a:rPr lang="sk-SK" sz="2000" dirty="0" err="1" smtClean="0"/>
              <a:t>mechanism</a:t>
            </a:r>
            <a:r>
              <a:rPr lang="sk-SK" sz="2000" dirty="0" smtClean="0"/>
              <a:t> </a:t>
            </a:r>
            <a:r>
              <a:rPr lang="sk-SK" sz="2000" dirty="0" err="1" smtClean="0"/>
              <a:t>should</a:t>
            </a:r>
            <a:r>
              <a:rPr lang="sk-SK" sz="2000" dirty="0" smtClean="0"/>
              <a:t> </a:t>
            </a:r>
            <a:r>
              <a:rPr lang="sk-SK" sz="2000" dirty="0" err="1" smtClean="0"/>
              <a:t>be</a:t>
            </a:r>
            <a:r>
              <a:rPr lang="sk-SK" sz="2000" dirty="0" smtClean="0"/>
              <a:t> </a:t>
            </a:r>
            <a:r>
              <a:rPr lang="sk-SK" sz="2000" dirty="0" err="1" smtClean="0"/>
              <a:t>hidden</a:t>
            </a:r>
            <a:r>
              <a:rPr lang="sk-SK" sz="2000" dirty="0" smtClean="0"/>
              <a:t> in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boat</a:t>
            </a:r>
            <a:r>
              <a:rPr lang="sk-SK" sz="2000" dirty="0" smtClean="0"/>
              <a:t>, </a:t>
            </a:r>
            <a:r>
              <a:rPr lang="sk-SK" sz="2000" dirty="0" err="1" smtClean="0"/>
              <a:t>otherwise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oponent </a:t>
            </a:r>
            <a:r>
              <a:rPr lang="sk-SK" sz="2000" dirty="0" err="1" smtClean="0"/>
              <a:t>can</a:t>
            </a:r>
            <a:r>
              <a:rPr lang="sk-SK" sz="2000" dirty="0" smtClean="0"/>
              <a:t> </a:t>
            </a:r>
            <a:r>
              <a:rPr lang="sk-SK" sz="2000" dirty="0" err="1" smtClean="0"/>
              <a:t>argue</a:t>
            </a:r>
            <a:r>
              <a:rPr lang="sk-SK" sz="2000" dirty="0" smtClean="0"/>
              <a:t> </a:t>
            </a:r>
            <a:r>
              <a:rPr lang="sk-SK" sz="2000" dirty="0" err="1" smtClean="0"/>
              <a:t>that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boat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</a:t>
            </a:r>
            <a:r>
              <a:rPr lang="sk-SK" sz="2000" dirty="0" err="1" smtClean="0"/>
              <a:t>moving</a:t>
            </a:r>
            <a:r>
              <a:rPr lang="sk-SK" sz="2000" dirty="0" smtClean="0"/>
              <a:t> </a:t>
            </a:r>
            <a:r>
              <a:rPr lang="sk-SK" sz="2000" dirty="0" err="1" smtClean="0"/>
              <a:t>due</a:t>
            </a:r>
            <a:r>
              <a:rPr lang="sk-SK" sz="2000" dirty="0" smtClean="0"/>
              <a:t> to </a:t>
            </a:r>
            <a:r>
              <a:rPr lang="sk-SK" sz="2000" dirty="0" err="1" smtClean="0"/>
              <a:t>interaction</a:t>
            </a:r>
            <a:r>
              <a:rPr lang="sk-SK" sz="2000" dirty="0" smtClean="0"/>
              <a:t> of </a:t>
            </a:r>
            <a:r>
              <a:rPr lang="sk-SK" sz="2000" dirty="0" err="1" smtClean="0"/>
              <a:t>your</a:t>
            </a:r>
            <a:r>
              <a:rPr lang="sk-SK" sz="2000" dirty="0" smtClean="0"/>
              <a:t> </a:t>
            </a:r>
            <a:r>
              <a:rPr lang="sk-SK" sz="2000" dirty="0" err="1" smtClean="0"/>
              <a:t>mechanism</a:t>
            </a:r>
            <a:r>
              <a:rPr lang="sk-SK" sz="2000" dirty="0" smtClean="0"/>
              <a:t> </a:t>
            </a:r>
            <a:r>
              <a:rPr lang="sk-SK" sz="2000" dirty="0" err="1" smtClean="0"/>
              <a:t>with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air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pPr marL="0" indent="0">
              <a:buNone/>
            </a:pPr>
            <a:r>
              <a:rPr lang="sk-SK" sz="3200" dirty="0" err="1" smtClean="0"/>
              <a:t>Thanks</a:t>
            </a:r>
            <a:r>
              <a:rPr lang="sk-SK" sz="3200" dirty="0" smtClean="0"/>
              <a:t> </a:t>
            </a:r>
            <a:r>
              <a:rPr lang="sk-SK" sz="3200" dirty="0" err="1" smtClean="0"/>
              <a:t>for</a:t>
            </a:r>
            <a:r>
              <a:rPr lang="sk-SK" sz="3200" dirty="0" smtClean="0"/>
              <a:t> </a:t>
            </a:r>
            <a:r>
              <a:rPr lang="sk-SK" sz="3200" dirty="0" err="1" smtClean="0"/>
              <a:t>your</a:t>
            </a:r>
            <a:r>
              <a:rPr lang="sk-SK" sz="3200" dirty="0" smtClean="0"/>
              <a:t> </a:t>
            </a:r>
            <a:r>
              <a:rPr lang="sk-SK" sz="3200" dirty="0" err="1" smtClean="0"/>
              <a:t>attention</a:t>
            </a:r>
            <a:r>
              <a:rPr lang="sk-SK" sz="3200" dirty="0" smtClean="0"/>
              <a:t>!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426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Invent Yourself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Design a boat that moves </a:t>
            </a:r>
            <a:r>
              <a:rPr lang="en-US" sz="2400" dirty="0">
                <a:solidFill>
                  <a:srgbClr val="FF0000"/>
                </a:solidFill>
              </a:rPr>
              <a:t>only</a:t>
            </a:r>
            <a:r>
              <a:rPr lang="en-US" sz="2400" dirty="0"/>
              <a:t> due to the periodical </a:t>
            </a:r>
            <a:r>
              <a:rPr lang="en-US" sz="2400" dirty="0">
                <a:solidFill>
                  <a:srgbClr val="FF0000"/>
                </a:solidFill>
              </a:rPr>
              <a:t>mechanical movements of its internal parts </a:t>
            </a:r>
            <a:r>
              <a:rPr lang="en-US" sz="2400" dirty="0"/>
              <a:t>and which only interacts with the environment (air, water) through its </a:t>
            </a:r>
            <a:r>
              <a:rPr lang="en-US" sz="2400" dirty="0">
                <a:solidFill>
                  <a:srgbClr val="FF0000"/>
                </a:solidFill>
              </a:rPr>
              <a:t>stiff hull</a:t>
            </a:r>
            <a:r>
              <a:rPr lang="en-US" sz="2400" dirty="0"/>
              <a:t>. </a:t>
            </a:r>
            <a:r>
              <a:rPr lang="en-US" sz="2400" dirty="0" err="1"/>
              <a:t>Optimise</a:t>
            </a:r>
            <a:r>
              <a:rPr lang="en-US" sz="2400" dirty="0"/>
              <a:t> the parameters of your boat for </a:t>
            </a:r>
            <a:r>
              <a:rPr lang="en-US" sz="2400" dirty="0">
                <a:solidFill>
                  <a:srgbClr val="FF0000"/>
                </a:solidFill>
              </a:rPr>
              <a:t>maximum speed</a:t>
            </a:r>
            <a:r>
              <a:rPr lang="en-US" sz="2400" dirty="0"/>
              <a:t>.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7690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Stiff hull only – </a:t>
            </a:r>
            <a:r>
              <a:rPr lang="en-GB" dirty="0" smtClean="0">
                <a:solidFill>
                  <a:srgbClr val="FF0000"/>
                </a:solidFill>
              </a:rPr>
              <a:t>no rudder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Fish-like motion</a:t>
            </a:r>
            <a:endParaRPr lang="sk-S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160" y="3063239"/>
            <a:ext cx="9481185" cy="32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6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Stiff hull only – </a:t>
            </a:r>
            <a:r>
              <a:rPr lang="en-GB" dirty="0" smtClean="0">
                <a:solidFill>
                  <a:srgbClr val="FF0000"/>
                </a:solidFill>
              </a:rPr>
              <a:t>no flaps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Backward motion is supressed</a:t>
            </a:r>
            <a:endParaRPr lang="sk-SK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835" y="3308985"/>
            <a:ext cx="9326880" cy="25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Stiff hull only – </a:t>
            </a:r>
            <a:r>
              <a:rPr lang="en-GB" dirty="0" smtClean="0">
                <a:solidFill>
                  <a:srgbClr val="00B050"/>
                </a:solidFill>
              </a:rPr>
              <a:t>asymmetry is allowed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1630"/>
            <a:ext cx="8915400" cy="4299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Backward motion is supressed</a:t>
            </a:r>
            <a:endParaRPr lang="sk-SK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0344" y="2118824"/>
            <a:ext cx="8429625" cy="46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Stiff hull only – </a:t>
            </a:r>
            <a:r>
              <a:rPr lang="en-GB" dirty="0" smtClean="0">
                <a:solidFill>
                  <a:srgbClr val="00B050"/>
                </a:solidFill>
              </a:rPr>
              <a:t>asymmetry is allowed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9612947" cy="4299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Even better – </a:t>
            </a:r>
            <a:r>
              <a:rPr lang="en-GB" sz="2400" b="1" dirty="0" smtClean="0">
                <a:solidFill>
                  <a:srgbClr val="00B050"/>
                </a:solidFill>
              </a:rPr>
              <a:t>circular motion </a:t>
            </a:r>
            <a:r>
              <a:rPr lang="en-GB" sz="2400" dirty="0" smtClean="0"/>
              <a:t>– immersion depth is changing</a:t>
            </a:r>
            <a:endParaRPr lang="sk-S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704" y="2508884"/>
            <a:ext cx="8281035" cy="35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10401300" cy="4299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Video of a moving canoe without </a:t>
            </a:r>
            <a:r>
              <a:rPr lang="en-GB" sz="2400" dirty="0" smtClean="0"/>
              <a:t>paddles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>
                <a:hlinkClick r:id="rId2"/>
              </a:rPr>
              <a:t>https://</a:t>
            </a:r>
            <a:r>
              <a:rPr lang="sk-SK" sz="2400" dirty="0" smtClean="0">
                <a:hlinkClick r:id="rId2"/>
              </a:rPr>
              <a:t>www.youtube.com/watch?v=jlvmQzoossI&amp;feature=youtu.be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409" y="2892520"/>
            <a:ext cx="7469515" cy="35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9612947" cy="4299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Two main phases:</a:t>
            </a:r>
            <a:endParaRPr lang="sk-S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5860" y="2628900"/>
            <a:ext cx="10755630" cy="34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to do with the task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65" y="1611630"/>
            <a:ext cx="9612947" cy="42995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Build and optimize scaled-down model </a:t>
            </a:r>
            <a:r>
              <a:rPr lang="en-GB" sz="2400" dirty="0"/>
              <a:t>b</a:t>
            </a:r>
            <a:r>
              <a:rPr lang="en-GB" sz="2400" dirty="0" smtClean="0"/>
              <a:t>ased on the motivation video</a:t>
            </a:r>
          </a:p>
          <a:p>
            <a:r>
              <a:rPr lang="en-GB" sz="2400" dirty="0" smtClean="0"/>
              <a:t>Try to invent your own design (another principle)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8140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</TotalTime>
  <Words>418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Century Gothic</vt:lpstr>
      <vt:lpstr>Wingdings 3</vt:lpstr>
      <vt:lpstr>Wisp</vt:lpstr>
      <vt:lpstr>  1. Invent Yourself  </vt:lpstr>
      <vt:lpstr>1. Invent Yourself</vt:lpstr>
      <vt:lpstr>Stiff hull only – no rudder</vt:lpstr>
      <vt:lpstr>Stiff hull only – no flaps</vt:lpstr>
      <vt:lpstr>Stiff hull only – asymmetry is allowed</vt:lpstr>
      <vt:lpstr>Stiff hull only – asymmetry is allowed</vt:lpstr>
      <vt:lpstr>Motivation</vt:lpstr>
      <vt:lpstr>Motivation</vt:lpstr>
      <vt:lpstr>What to do with the task</vt:lpstr>
      <vt:lpstr>Optimizing the model based on the motivation video</vt:lpstr>
      <vt:lpstr>Model based on the motivation video</vt:lpstr>
      <vt:lpstr>Model based on the motivation video</vt:lpstr>
      <vt:lpstr>Model based on the motivation video</vt:lpstr>
      <vt:lpstr>Gravity waves on water</vt:lpstr>
      <vt:lpstr>Optimizing the shape of the boat</vt:lpstr>
      <vt:lpstr>Finding your own design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Frantisek Kundracik</dc:creator>
  <cp:lastModifiedBy>Frantisek Kundracik</cp:lastModifiedBy>
  <cp:revision>22</cp:revision>
  <dcterms:created xsi:type="dcterms:W3CDTF">2020-11-10T08:05:22Z</dcterms:created>
  <dcterms:modified xsi:type="dcterms:W3CDTF">2020-11-11T21:42:52Z</dcterms:modified>
</cp:coreProperties>
</file>